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86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9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76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E3103-A0E3-4B5B-BB5B-E9051FF3FE2F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2BC72C-2D74-4B01-ADCB-BC1125CB5E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170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BC72C-2D74-4B01-ADCB-BC1125CB5E4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884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BC72C-2D74-4B01-ADCB-BC1125CB5E4E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884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ru/images/search/%D0%BA%D0%BD%D0%B8%D0%B3%D0%B8/" TargetMode="External"/><Relationship Id="rId3" Type="http://schemas.openxmlformats.org/officeDocument/2006/relationships/hyperlink" Target="http://www.perensona23.ru/news/lyubopytnyye-fakty-o-slovaryakh.htm" TargetMode="External"/><Relationship Id="rId7" Type="http://schemas.openxmlformats.org/officeDocument/2006/relationships/hyperlink" Target="https://learningapps.org/display?v=pirmhtt8k19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poem.ru/marshak/userdnej-s-kazhdym.aspx" TargetMode="External"/><Relationship Id="rId5" Type="http://schemas.openxmlformats.org/officeDocument/2006/relationships/hyperlink" Target="https://kopilka.edu-eao.ru/vselennaya-v-alfavitnom-poryadke-bibliotechnyj-urok-po-teme-znakomstvo-so-spravochnoj-literaturoj-4-klass/" TargetMode="External"/><Relationship Id="rId4" Type="http://schemas.openxmlformats.org/officeDocument/2006/relationships/hyperlink" Target="https://www.sites.google.com/site/kakigderozdautsaslovari/istoria-sozdania-slovarej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earningapps.org/display?v=pirmhtt8k19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27.xml"/><Relationship Id="rId13" Type="http://schemas.openxmlformats.org/officeDocument/2006/relationships/slide" Target="slide23.xml"/><Relationship Id="rId18" Type="http://schemas.openxmlformats.org/officeDocument/2006/relationships/slide" Target="slide19.xml"/><Relationship Id="rId26" Type="http://schemas.openxmlformats.org/officeDocument/2006/relationships/slide" Target="slide21.xml"/><Relationship Id="rId3" Type="http://schemas.openxmlformats.org/officeDocument/2006/relationships/slide" Target="slide7.xml"/><Relationship Id="rId21" Type="http://schemas.openxmlformats.org/officeDocument/2006/relationships/slide" Target="slide25.xml"/><Relationship Id="rId7" Type="http://schemas.openxmlformats.org/officeDocument/2006/relationships/slide" Target="slide8.xml"/><Relationship Id="rId12" Type="http://schemas.openxmlformats.org/officeDocument/2006/relationships/slide" Target="slide28.xml"/><Relationship Id="rId17" Type="http://schemas.openxmlformats.org/officeDocument/2006/relationships/slide" Target="slide24.xml"/><Relationship Id="rId25" Type="http://schemas.openxmlformats.org/officeDocument/2006/relationships/slide" Target="slide26.xml"/><Relationship Id="rId2" Type="http://schemas.openxmlformats.org/officeDocument/2006/relationships/image" Target="../media/image4.jpg"/><Relationship Id="rId16" Type="http://schemas.openxmlformats.org/officeDocument/2006/relationships/slide" Target="slide29.xml"/><Relationship Id="rId20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12.xml"/><Relationship Id="rId24" Type="http://schemas.openxmlformats.org/officeDocument/2006/relationships/slide" Target="slide31.xml"/><Relationship Id="rId5" Type="http://schemas.openxmlformats.org/officeDocument/2006/relationships/slide" Target="slide11.xml"/><Relationship Id="rId15" Type="http://schemas.openxmlformats.org/officeDocument/2006/relationships/slide" Target="slide13.xml"/><Relationship Id="rId23" Type="http://schemas.openxmlformats.org/officeDocument/2006/relationships/slide" Target="slide15.xml"/><Relationship Id="rId10" Type="http://schemas.openxmlformats.org/officeDocument/2006/relationships/slide" Target="slide17.xml"/><Relationship Id="rId19" Type="http://schemas.openxmlformats.org/officeDocument/2006/relationships/slide" Target="slide14.xml"/><Relationship Id="rId4" Type="http://schemas.openxmlformats.org/officeDocument/2006/relationships/slide" Target="slide10.xml"/><Relationship Id="rId9" Type="http://schemas.openxmlformats.org/officeDocument/2006/relationships/slide" Target="slide22.xml"/><Relationship Id="rId14" Type="http://schemas.openxmlformats.org/officeDocument/2006/relationships/slide" Target="slide18.xml"/><Relationship Id="rId22" Type="http://schemas.openxmlformats.org/officeDocument/2006/relationships/slide" Target="slide20.xml"/><Relationship Id="rId27" Type="http://schemas.openxmlformats.org/officeDocument/2006/relationships/slide" Target="slide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412776"/>
            <a:ext cx="43924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Урок-игра </a:t>
            </a:r>
            <a:endParaRPr lang="ru-RU" sz="6000" b="1" dirty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«Кладовая слов»</a:t>
            </a:r>
            <a:endParaRPr lang="ru-RU" sz="6000" b="1" dirty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7784" y="116632"/>
            <a:ext cx="6408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</a:rPr>
              <a:t>Муниципальное автономное общеобразовательное учреждение средняя общеобразовательная школа №1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</a:rPr>
              <a:t> п.г.т. Забайкальск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1148" y="631335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</a:rPr>
              <a:t>Педагог-библиотекарь  Кузьменко И.А. </a:t>
            </a:r>
          </a:p>
        </p:txBody>
      </p:sp>
    </p:spTree>
    <p:extLst>
      <p:ext uri="{BB962C8B-B14F-4D97-AF65-F5344CB8AC3E}">
        <p14:creationId xmlns:p14="http://schemas.microsoft.com/office/powerpoint/2010/main" val="210221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40</a:t>
            </a:r>
            <a:endParaRPr lang="ru-RU" sz="4800" b="1" dirty="0">
              <a:solidFill>
                <a:schemeClr val="tx2"/>
              </a:solidFill>
            </a:endParaRPr>
          </a:p>
        </p:txBody>
      </p:sp>
      <p:pic>
        <p:nvPicPr>
          <p:cNvPr id="4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94459" y="1549425"/>
            <a:ext cx="3232417" cy="2554545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Чем занимается такая отрасль лингвистической науки как лексикография?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8388" y="1412776"/>
            <a:ext cx="40324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/>
                </a:solidFill>
              </a:rPr>
              <a:t>Созданием словарей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349095"/>
            <a:ext cx="2433899" cy="1200329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bg1"/>
                </a:solidFill>
              </a:rPr>
              <a:t>Из истории возникновения словарей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33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50</a:t>
            </a:r>
            <a:endParaRPr lang="ru-RU" sz="4800" b="1" dirty="0">
              <a:solidFill>
                <a:schemeClr val="tx2"/>
              </a:solidFill>
            </a:endParaRPr>
          </a:p>
        </p:txBody>
      </p:sp>
      <p:pic>
        <p:nvPicPr>
          <p:cNvPr id="4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36096" y="2276872"/>
            <a:ext cx="3323425" cy="1569660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Как назывался первый русский словарь?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12789" y="1673062"/>
            <a:ext cx="43312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/>
                </a:solidFill>
              </a:rPr>
              <a:t>Азбуковник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349095"/>
            <a:ext cx="2433899" cy="1200329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bg1"/>
                </a:solidFill>
              </a:rPr>
              <a:t>Из истории возникновения словарей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113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2204864"/>
            <a:ext cx="6552728" cy="2554545"/>
          </a:xfrm>
          <a:prstGeom prst="rect">
            <a:avLst/>
          </a:prstGeom>
          <a:solidFill>
            <a:schemeClr val="accent1">
              <a:alpha val="7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</a:rPr>
              <a:t>Он в голове у </a:t>
            </a:r>
            <a:r>
              <a:rPr lang="ru-RU" sz="3200" dirty="0" smtClean="0">
                <a:solidFill>
                  <a:schemeClr val="bg1"/>
                </a:solidFill>
              </a:rPr>
              <a:t>легкомысленного, 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несерьезного </a:t>
            </a:r>
            <a:r>
              <a:rPr lang="ru-RU" sz="3200" dirty="0">
                <a:solidFill>
                  <a:schemeClr val="bg1"/>
                </a:solidFill>
              </a:rPr>
              <a:t>человека. </a:t>
            </a:r>
            <a:endParaRPr lang="ru-RU" sz="3200" dirty="0" smtClean="0">
              <a:solidFill>
                <a:schemeClr val="bg1"/>
              </a:solidFill>
            </a:endParaRP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На </a:t>
            </a:r>
            <a:r>
              <a:rPr lang="ru-RU" sz="3200" dirty="0">
                <a:solidFill>
                  <a:schemeClr val="bg1"/>
                </a:solidFill>
              </a:rPr>
              <a:t>него бросают слова ненадежные </a:t>
            </a:r>
            <a:r>
              <a:rPr lang="ru-RU" sz="3200" dirty="0" smtClean="0">
                <a:solidFill>
                  <a:schemeClr val="bg1"/>
                </a:solidFill>
              </a:rPr>
              <a:t>люди.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Он свистит в кармане, где нет денег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78695" y="2312585"/>
            <a:ext cx="28281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Ветер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408841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Фразеологический словарь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10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613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5536" y="2204864"/>
            <a:ext cx="8531340" cy="2554545"/>
          </a:xfrm>
          <a:prstGeom prst="rect">
            <a:avLst/>
          </a:prstGeom>
          <a:solidFill>
            <a:schemeClr val="accent1">
              <a:alpha val="7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На нее выводят, когда разоблачают чью-то непорядочность, нечестность.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В нее глядят, когда верно предсказывают последующие события.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Ее в рот набирают, когда молчат.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2276872"/>
            <a:ext cx="66757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>
                    <a:lumMod val="95000"/>
                  </a:schemeClr>
                </a:solidFill>
              </a:rPr>
              <a:t>Вода</a:t>
            </a:r>
            <a:endParaRPr lang="ru-RU" sz="6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408841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Фразеологический словарь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20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20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19671" y="3140968"/>
            <a:ext cx="6264697" cy="1077218"/>
          </a:xfrm>
          <a:prstGeom prst="rect">
            <a:avLst/>
          </a:prstGeom>
          <a:solidFill>
            <a:schemeClr val="accent1">
              <a:alpha val="7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Что означает словосочетание 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«ахиллесова пята»?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3832" y="2276872"/>
            <a:ext cx="59046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>
                    <a:lumMod val="95000"/>
                  </a:schemeClr>
                </a:solidFill>
              </a:rPr>
              <a:t>Уязвимое место</a:t>
            </a:r>
            <a:endParaRPr lang="ru-RU" sz="6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408841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Фразеологический словарь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30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03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59632" y="3044083"/>
            <a:ext cx="7200800" cy="1077218"/>
          </a:xfrm>
          <a:prstGeom prst="rect">
            <a:avLst/>
          </a:prstGeom>
          <a:solidFill>
            <a:schemeClr val="accent1">
              <a:alpha val="7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</a:rPr>
              <a:t>Человек, который сильно отличается </a:t>
            </a:r>
          </a:p>
          <a:p>
            <a:pPr algn="ctr"/>
            <a:r>
              <a:rPr lang="ru-RU" sz="3200" dirty="0">
                <a:solidFill>
                  <a:schemeClr val="bg1"/>
                </a:solidFill>
              </a:rPr>
              <a:t>от других, не такой, как </a:t>
            </a:r>
            <a:r>
              <a:rPr lang="ru-RU" sz="3200" dirty="0" smtClean="0">
                <a:solidFill>
                  <a:schemeClr val="bg1"/>
                </a:solidFill>
              </a:rPr>
              <a:t>все.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99792" y="2074587"/>
            <a:ext cx="37045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>
                    <a:lumMod val="95000"/>
                  </a:schemeClr>
                </a:solidFill>
              </a:rPr>
              <a:t>Белая ворона</a:t>
            </a:r>
            <a:endParaRPr lang="ru-RU" sz="6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408841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Фразеологический словарь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40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852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63689" y="2348880"/>
            <a:ext cx="5040560" cy="1077218"/>
          </a:xfrm>
          <a:prstGeom prst="rect">
            <a:avLst/>
          </a:prstGeom>
          <a:solidFill>
            <a:schemeClr val="accent1">
              <a:alpha val="7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Какая памятная дата отмечается 22 ноября?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2410435"/>
            <a:ext cx="540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>
                    <a:lumMod val="95000"/>
                  </a:schemeClr>
                </a:solidFill>
              </a:rPr>
              <a:t>День словарей</a:t>
            </a:r>
            <a:endParaRPr lang="ru-RU" sz="6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488" y="1412776"/>
            <a:ext cx="4848961" cy="533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95536" y="408841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Фразеологический словарь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50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544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75028" y="2780928"/>
            <a:ext cx="5832648" cy="1077218"/>
          </a:xfrm>
          <a:prstGeom prst="rect">
            <a:avLst/>
          </a:prstGeom>
          <a:solidFill>
            <a:schemeClr val="accent1">
              <a:alpha val="7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Дайте два определения слову «шашка»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1625784"/>
            <a:ext cx="7992888" cy="3785652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marL="742950" indent="-742950" algn="ctr">
              <a:buAutoNum type="arabicPeriod"/>
            </a:pPr>
            <a:r>
              <a:rPr lang="ru-RU" sz="6000" b="1" dirty="0" smtClean="0">
                <a:solidFill>
                  <a:schemeClr val="accent2"/>
                </a:solidFill>
              </a:rPr>
              <a:t>Фигура настольной игры</a:t>
            </a:r>
          </a:p>
          <a:p>
            <a:pPr marL="742950" indent="-742950" algn="ctr">
              <a:buAutoNum type="arabicPeriod"/>
            </a:pPr>
            <a:r>
              <a:rPr lang="ru-RU" sz="6000" b="1" dirty="0" smtClean="0">
                <a:solidFill>
                  <a:schemeClr val="accent2"/>
                </a:solidFill>
              </a:rPr>
              <a:t>Рубяще-колющее холодное оружие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536" y="408841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Словарь омонимов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10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317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75028" y="2505474"/>
            <a:ext cx="5832648" cy="1077218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Дайте два определения слову «мина»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2074587"/>
            <a:ext cx="7345676" cy="1938992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marL="1143000" indent="-1143000" algn="ctr">
              <a:buAutoNum type="arabicPeriod"/>
            </a:pPr>
            <a:r>
              <a:rPr lang="ru-RU" sz="6000" b="1" dirty="0" smtClean="0">
                <a:solidFill>
                  <a:schemeClr val="accent2"/>
                </a:solidFill>
              </a:rPr>
              <a:t>Выражение лица</a:t>
            </a:r>
          </a:p>
          <a:p>
            <a:pPr algn="ctr"/>
            <a:r>
              <a:rPr lang="ru-RU" sz="6000" b="1" dirty="0" smtClean="0">
                <a:solidFill>
                  <a:schemeClr val="accent2"/>
                </a:solidFill>
              </a:rPr>
              <a:t>2. Взрывной снаряд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408841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Словарь омонимов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20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113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86922" y="2305420"/>
            <a:ext cx="5832648" cy="1569660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И вид спорта, и прическа,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 и изолятор в лечебном заведении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7493" y="2420888"/>
            <a:ext cx="2304256" cy="1015663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/>
                </a:solidFill>
              </a:rPr>
              <a:t>Бокс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408841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Словарь омонимов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30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666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2322215"/>
            <a:ext cx="7272808" cy="4493538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solidFill>
                  <a:schemeClr val="bg1"/>
                </a:solidFill>
              </a:rPr>
              <a:t>Усердней с каждым днем гляжу в словарь. </a:t>
            </a:r>
            <a:endParaRPr lang="ru-RU" sz="2200" dirty="0" smtClean="0">
              <a:solidFill>
                <a:schemeClr val="bg1"/>
              </a:solidFill>
            </a:endParaRPr>
          </a:p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В </a:t>
            </a:r>
            <a:r>
              <a:rPr lang="ru-RU" sz="2200" dirty="0">
                <a:solidFill>
                  <a:schemeClr val="bg1"/>
                </a:solidFill>
              </a:rPr>
              <a:t>его столбцах мерцают искры чувства</a:t>
            </a:r>
            <a:r>
              <a:rPr lang="ru-RU" sz="2200" dirty="0" smtClean="0">
                <a:solidFill>
                  <a:schemeClr val="bg1"/>
                </a:solidFill>
              </a:rPr>
              <a:t>.</a:t>
            </a:r>
          </a:p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 </a:t>
            </a:r>
            <a:r>
              <a:rPr lang="ru-RU" sz="2200" dirty="0">
                <a:solidFill>
                  <a:schemeClr val="bg1"/>
                </a:solidFill>
              </a:rPr>
              <a:t>В подвалы слов не раз сойдет искусство, Держа в руке свой потайной фонарь. </a:t>
            </a:r>
            <a:endParaRPr lang="ru-RU" sz="2200" dirty="0" smtClean="0">
              <a:solidFill>
                <a:schemeClr val="bg1"/>
              </a:solidFill>
            </a:endParaRPr>
          </a:p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На </a:t>
            </a:r>
            <a:r>
              <a:rPr lang="ru-RU" sz="2200" dirty="0">
                <a:solidFill>
                  <a:schemeClr val="bg1"/>
                </a:solidFill>
              </a:rPr>
              <a:t>всех словах - события печать. </a:t>
            </a:r>
            <a:endParaRPr lang="ru-RU" sz="2200" dirty="0" smtClean="0">
              <a:solidFill>
                <a:schemeClr val="bg1"/>
              </a:solidFill>
            </a:endParaRPr>
          </a:p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Они </a:t>
            </a:r>
            <a:r>
              <a:rPr lang="ru-RU" sz="2200" dirty="0">
                <a:solidFill>
                  <a:schemeClr val="bg1"/>
                </a:solidFill>
              </a:rPr>
              <a:t>дались недаром человеку. </a:t>
            </a:r>
            <a:endParaRPr lang="ru-RU" sz="2200" dirty="0" smtClean="0">
              <a:solidFill>
                <a:schemeClr val="bg1"/>
              </a:solidFill>
            </a:endParaRPr>
          </a:p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Читаю</a:t>
            </a:r>
            <a:r>
              <a:rPr lang="ru-RU" sz="2200" dirty="0">
                <a:solidFill>
                  <a:schemeClr val="bg1"/>
                </a:solidFill>
              </a:rPr>
              <a:t>: </a:t>
            </a:r>
            <a:r>
              <a:rPr lang="ru-RU" sz="2200" dirty="0" smtClean="0">
                <a:solidFill>
                  <a:schemeClr val="bg1"/>
                </a:solidFill>
              </a:rPr>
              <a:t>«Век</a:t>
            </a:r>
            <a:r>
              <a:rPr lang="ru-RU" sz="2200" dirty="0">
                <a:solidFill>
                  <a:schemeClr val="bg1"/>
                </a:solidFill>
              </a:rPr>
              <a:t>. От века. Вековать. </a:t>
            </a:r>
            <a:endParaRPr lang="ru-RU" sz="2200" dirty="0" smtClean="0">
              <a:solidFill>
                <a:schemeClr val="bg1"/>
              </a:solidFill>
            </a:endParaRPr>
          </a:p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Век </a:t>
            </a:r>
            <a:r>
              <a:rPr lang="ru-RU" sz="2200" dirty="0">
                <a:solidFill>
                  <a:schemeClr val="bg1"/>
                </a:solidFill>
              </a:rPr>
              <a:t>доживать. Бог сыну не дал веку. </a:t>
            </a:r>
            <a:endParaRPr lang="ru-RU" sz="2200" dirty="0" smtClean="0">
              <a:solidFill>
                <a:schemeClr val="bg1"/>
              </a:solidFill>
            </a:endParaRPr>
          </a:p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Век </a:t>
            </a:r>
            <a:r>
              <a:rPr lang="ru-RU" sz="2200" dirty="0">
                <a:solidFill>
                  <a:schemeClr val="bg1"/>
                </a:solidFill>
              </a:rPr>
              <a:t>заедать, век заживать </a:t>
            </a:r>
            <a:r>
              <a:rPr lang="ru-RU" sz="2200">
                <a:solidFill>
                  <a:schemeClr val="bg1"/>
                </a:solidFill>
              </a:rPr>
              <a:t>чужой</a:t>
            </a:r>
            <a:r>
              <a:rPr lang="ru-RU" sz="2200" smtClean="0">
                <a:solidFill>
                  <a:schemeClr val="bg1"/>
                </a:solidFill>
              </a:rPr>
              <a:t>...» </a:t>
            </a:r>
            <a:endParaRPr lang="ru-RU" sz="2200" dirty="0" smtClean="0">
              <a:solidFill>
                <a:schemeClr val="bg1"/>
              </a:solidFill>
            </a:endParaRPr>
          </a:p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В </a:t>
            </a:r>
            <a:r>
              <a:rPr lang="ru-RU" sz="2200" dirty="0">
                <a:solidFill>
                  <a:schemeClr val="bg1"/>
                </a:solidFill>
              </a:rPr>
              <a:t>словах звучит укор, и гнев, и совесть. </a:t>
            </a:r>
            <a:endParaRPr lang="ru-RU" sz="2200" dirty="0" smtClean="0">
              <a:solidFill>
                <a:schemeClr val="bg1"/>
              </a:solidFill>
            </a:endParaRPr>
          </a:p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Нет</a:t>
            </a:r>
            <a:r>
              <a:rPr lang="ru-RU" sz="2200" dirty="0">
                <a:solidFill>
                  <a:schemeClr val="bg1"/>
                </a:solidFill>
              </a:rPr>
              <a:t>, не словарь лежит передо мной, </a:t>
            </a:r>
            <a:endParaRPr lang="ru-RU" sz="2200" dirty="0" smtClean="0">
              <a:solidFill>
                <a:schemeClr val="bg1"/>
              </a:solidFill>
            </a:endParaRPr>
          </a:p>
          <a:p>
            <a:pPr algn="ctr"/>
            <a:r>
              <a:rPr lang="ru-RU" sz="2200" dirty="0" smtClean="0">
                <a:solidFill>
                  <a:schemeClr val="bg1"/>
                </a:solidFill>
              </a:rPr>
              <a:t>А </a:t>
            </a:r>
            <a:r>
              <a:rPr lang="ru-RU" sz="2200" dirty="0">
                <a:solidFill>
                  <a:schemeClr val="bg1"/>
                </a:solidFill>
              </a:rPr>
              <a:t>древняя рассыпанная повесть. </a:t>
            </a:r>
            <a:endParaRPr lang="ru-RU" sz="2200" dirty="0" smtClean="0">
              <a:solidFill>
                <a:schemeClr val="bg1"/>
              </a:solidFill>
            </a:endParaRPr>
          </a:p>
          <a:p>
            <a:pPr algn="r"/>
            <a:r>
              <a:rPr lang="ru-RU" sz="2200" b="1" dirty="0" err="1">
                <a:solidFill>
                  <a:schemeClr val="bg1"/>
                </a:solidFill>
              </a:rPr>
              <a:t>С.Маршак</a:t>
            </a:r>
            <a:r>
              <a:rPr lang="ru-RU" sz="2200" b="1" dirty="0">
                <a:solidFill>
                  <a:schemeClr val="bg1"/>
                </a:solidFill>
              </a:rPr>
              <a:t>. </a:t>
            </a:r>
            <a:endParaRPr lang="ru-RU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062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56672" y="2603249"/>
            <a:ext cx="5832648" cy="1569660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И основная причина к какому-либо действию, и мелодия, напев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5816" y="2708920"/>
            <a:ext cx="3024336" cy="1015663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/>
                </a:solidFill>
              </a:rPr>
              <a:t>Мотив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408841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Словарь омонимов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40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036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19187" y="3284984"/>
            <a:ext cx="5832648" cy="1077218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Дайте три определения слову «ключ»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696" y="1628800"/>
            <a:ext cx="8928992" cy="3170099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marL="742950" indent="-742950" algn="ctr">
              <a:buAutoNum type="arabicPeriod"/>
            </a:pPr>
            <a:r>
              <a:rPr lang="ru-RU" sz="4000" b="1" dirty="0" smtClean="0">
                <a:solidFill>
                  <a:schemeClr val="accent2"/>
                </a:solidFill>
              </a:rPr>
              <a:t>Металлическое устройство для открывания замка</a:t>
            </a:r>
            <a:endParaRPr lang="ru-RU" sz="4000" b="1" dirty="0">
              <a:solidFill>
                <a:schemeClr val="accent2"/>
              </a:solidFill>
            </a:endParaRPr>
          </a:p>
          <a:p>
            <a:pPr marL="742950" indent="-742950" algn="ctr">
              <a:buAutoNum type="arabicPeriod"/>
            </a:pPr>
            <a:r>
              <a:rPr lang="ru-RU" sz="4000" b="1" dirty="0" smtClean="0">
                <a:solidFill>
                  <a:schemeClr val="accent2"/>
                </a:solidFill>
              </a:rPr>
              <a:t>Источник, родник</a:t>
            </a:r>
          </a:p>
          <a:p>
            <a:pPr marL="742950" indent="-742950" algn="ctr">
              <a:buAutoNum type="arabicPeriod"/>
            </a:pPr>
            <a:r>
              <a:rPr lang="ru-RU" sz="4000" b="1" dirty="0" smtClean="0">
                <a:solidFill>
                  <a:schemeClr val="accent2"/>
                </a:solidFill>
              </a:rPr>
              <a:t>Нотный знак</a:t>
            </a:r>
          </a:p>
          <a:p>
            <a:pPr marL="742950" indent="-742950" algn="ctr">
              <a:buAutoNum type="arabicPeriod"/>
            </a:pPr>
            <a:r>
              <a:rPr lang="ru-RU" sz="4000" b="1" dirty="0" smtClean="0">
                <a:solidFill>
                  <a:schemeClr val="accent2"/>
                </a:solidFill>
              </a:rPr>
              <a:t>То, что служит для разгадки чего-то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536" y="408841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Словарь омонимов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50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40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2146457"/>
            <a:ext cx="5112568" cy="1938992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Закончите пословицу 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«Не место человека 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красит…»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408841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Пословицы русского народа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0387" y="2175445"/>
            <a:ext cx="4968552" cy="1938992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/>
                </a:solidFill>
              </a:rPr>
              <a:t>«Не место человека </a:t>
            </a:r>
          </a:p>
          <a:p>
            <a:r>
              <a:rPr lang="ru-RU" sz="4000" b="1" dirty="0">
                <a:solidFill>
                  <a:schemeClr val="accent2"/>
                </a:solidFill>
              </a:rPr>
              <a:t>к</a:t>
            </a:r>
            <a:r>
              <a:rPr lang="ru-RU" sz="4000" b="1" dirty="0" smtClean="0">
                <a:solidFill>
                  <a:schemeClr val="accent2"/>
                </a:solidFill>
              </a:rPr>
              <a:t>расит, а человек место»</a:t>
            </a:r>
            <a:endParaRPr lang="ru-RU" sz="4000" b="1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10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682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8783" y="1556792"/>
            <a:ext cx="4968552" cy="3170099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Согласно этой пословице всегда следует чему-либо учиться, даже если ты умен и опытен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772816"/>
            <a:ext cx="4176464" cy="1569660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/>
                </a:solidFill>
              </a:rPr>
              <a:t>Век живи – </a:t>
            </a:r>
          </a:p>
          <a:p>
            <a:pPr algn="ctr"/>
            <a:r>
              <a:rPr lang="ru-RU" sz="4800" b="1" dirty="0" smtClean="0">
                <a:solidFill>
                  <a:schemeClr val="accent2"/>
                </a:solidFill>
              </a:rPr>
              <a:t>век учись</a:t>
            </a:r>
            <a:endParaRPr lang="ru-RU" sz="4800" b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408841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Пословицы русского народа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20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643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2816" y="2074495"/>
            <a:ext cx="5373067" cy="1323439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Закончите </a:t>
            </a:r>
            <a:r>
              <a:rPr lang="ru-RU" sz="4000" b="1" dirty="0" smtClean="0">
                <a:solidFill>
                  <a:schemeClr val="bg1"/>
                </a:solidFill>
              </a:rPr>
              <a:t>пословицу 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«Худой мир лучше…»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536" y="408841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Пословицы русского народа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2276872"/>
            <a:ext cx="4432741" cy="1323439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/>
                </a:solidFill>
              </a:rPr>
              <a:t>«Худой мир лучше</a:t>
            </a:r>
          </a:p>
          <a:p>
            <a:r>
              <a:rPr lang="ru-RU" sz="4000" b="1" dirty="0" smtClean="0">
                <a:solidFill>
                  <a:schemeClr val="accent2"/>
                </a:solidFill>
              </a:rPr>
              <a:t>доброй ссоры»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30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559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7038" y="1988840"/>
            <a:ext cx="3248857" cy="2246769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Пословица гласит - повторение ранее изученного – лучший способ что-либо запомнить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8445" y="2348880"/>
            <a:ext cx="3456384" cy="1323439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</a:rPr>
              <a:t>Повторенье</a:t>
            </a:r>
          </a:p>
          <a:p>
            <a:pPr algn="ctr"/>
            <a:r>
              <a:rPr lang="ru-RU" sz="4000" b="1" dirty="0" smtClean="0">
                <a:solidFill>
                  <a:schemeClr val="accent2"/>
                </a:solidFill>
              </a:rPr>
              <a:t>-мать ученья</a:t>
            </a:r>
            <a:endParaRPr lang="ru-RU" sz="4000" b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408841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Пословицы русского народа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40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07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5536" y="1700808"/>
            <a:ext cx="4968552" cy="3785652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Эту пословицу используют тогда, когда за неимением лучшего приходиться довольствоваться малым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2060848"/>
            <a:ext cx="4032448" cy="2862322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/>
                </a:solidFill>
              </a:rPr>
              <a:t>На безрыбье </a:t>
            </a:r>
          </a:p>
          <a:p>
            <a:pPr algn="ctr"/>
            <a:r>
              <a:rPr lang="ru-RU" sz="6000" b="1" dirty="0" smtClean="0">
                <a:solidFill>
                  <a:schemeClr val="accent2"/>
                </a:solidFill>
              </a:rPr>
              <a:t>и рак рыба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408841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Пословицы русского народа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50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34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0239" y="1239838"/>
            <a:ext cx="6918597" cy="2862322"/>
          </a:xfrm>
          <a:prstGeom prst="rect">
            <a:avLst/>
          </a:prstGeom>
          <a:solidFill>
            <a:schemeClr val="accent1">
              <a:alpha val="70000"/>
            </a:schemeClr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«… - растение более или менее мясистое, без веток, без листьев, без цвета; 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… состоит из корешка или пестика с мочками, и шляпки» 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4832" y="1800090"/>
            <a:ext cx="2736305" cy="1015663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/>
                </a:solidFill>
              </a:rPr>
              <a:t>Гриб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408841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Загадки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из словаря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13536" y="5373216"/>
            <a:ext cx="26026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Подсказка</a:t>
            </a:r>
            <a:r>
              <a:rPr lang="ru-RU" sz="4400" b="1" u="sng" dirty="0" smtClean="0">
                <a:solidFill>
                  <a:schemeClr val="bg1"/>
                </a:solidFill>
              </a:rPr>
              <a:t> Буква «Г»</a:t>
            </a:r>
            <a:endParaRPr lang="ru-RU" sz="4400" b="1" u="sng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10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748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99792" y="1124744"/>
            <a:ext cx="5400600" cy="2862322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«… - свинцовая, висячая печать, прикладываемая к товарам в таможнях. Пробка, заделка в зубном свище»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633" y="1719500"/>
            <a:ext cx="3600400" cy="1015663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/>
                </a:solidFill>
              </a:rPr>
              <a:t>Пломба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408841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Загадки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из словаря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720" y="5353550"/>
            <a:ext cx="31787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Подсказка</a:t>
            </a:r>
            <a:r>
              <a:rPr lang="ru-RU" sz="4400" b="1" u="sng" dirty="0" smtClean="0">
                <a:solidFill>
                  <a:schemeClr val="bg1"/>
                </a:solidFill>
              </a:rPr>
              <a:t> Буква «П»</a:t>
            </a:r>
            <a:endParaRPr lang="ru-RU" sz="4400" b="1" u="sng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20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75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771800" y="1176471"/>
            <a:ext cx="5950394" cy="2862322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«… - огненный свет или отблеск на небе, на небосклоне, от небесных явлений или от пожара и огней на земле»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31939" y="1638135"/>
            <a:ext cx="2880321" cy="1015663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/>
                </a:solidFill>
              </a:rPr>
              <a:t>Зарево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408841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Загадки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из словаря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720" y="5353550"/>
            <a:ext cx="31787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Подсказка</a:t>
            </a:r>
            <a:r>
              <a:rPr lang="ru-RU" sz="4400" b="1" u="sng" dirty="0" smtClean="0">
                <a:solidFill>
                  <a:schemeClr val="bg1"/>
                </a:solidFill>
              </a:rPr>
              <a:t> Буква «З»</a:t>
            </a:r>
            <a:endParaRPr lang="ru-RU" sz="4400" b="1" u="sng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30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806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5736" y="116632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anose="020B0602030504020204" pitchFamily="34" charset="0"/>
                <a:cs typeface="Lucida Sans Unicode" panose="020B0602030504020204" pitchFamily="34" charset="0"/>
              </a:rPr>
              <a:t>Правила игры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672045"/>
            <a:ext cx="8352928" cy="3785652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ru-RU" sz="2600" dirty="0" smtClean="0">
                <a:solidFill>
                  <a:schemeClr val="bg1"/>
                </a:solidFill>
              </a:rPr>
              <a:t>В </a:t>
            </a:r>
            <a:r>
              <a:rPr lang="ru-RU" sz="2600" dirty="0">
                <a:solidFill>
                  <a:schemeClr val="bg1"/>
                </a:solidFill>
              </a:rPr>
              <a:t>игре принимают участие две </a:t>
            </a:r>
            <a:r>
              <a:rPr lang="ru-RU" sz="2600" dirty="0" smtClean="0">
                <a:solidFill>
                  <a:schemeClr val="bg1"/>
                </a:solidFill>
              </a:rPr>
              <a:t>команды. 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</a:rPr>
              <a:t>	Основная цель команд</a:t>
            </a:r>
            <a:r>
              <a:rPr lang="ru-RU" sz="2600" dirty="0">
                <a:solidFill>
                  <a:schemeClr val="bg1"/>
                </a:solidFill>
              </a:rPr>
              <a:t> — отвечать на вопросы и зарабатывать как можно большее число очков. Команда, получающая право первого выбора категории вопроса, определяется </a:t>
            </a:r>
            <a:r>
              <a:rPr lang="ru-RU" sz="2800" dirty="0">
                <a:solidFill>
                  <a:schemeClr val="bg1"/>
                </a:solidFill>
              </a:rPr>
              <a:t>путем решения кроссворда. Та команда, которая быстрее разгадает кроссворд, начинает первой</a:t>
            </a:r>
            <a:r>
              <a:rPr lang="ru-RU" sz="2600" dirty="0" smtClean="0">
                <a:solidFill>
                  <a:schemeClr val="bg1"/>
                </a:solidFill>
              </a:rPr>
              <a:t>. </a:t>
            </a:r>
          </a:p>
          <a:p>
            <a:pPr algn="just"/>
            <a:r>
              <a:rPr lang="ru-RU" sz="2600" dirty="0">
                <a:solidFill>
                  <a:schemeClr val="bg1"/>
                </a:solidFill>
              </a:rPr>
              <a:t>	Даны категории, которые команды вправе выбрать по своему усмотрению. </a:t>
            </a:r>
          </a:p>
        </p:txBody>
      </p:sp>
    </p:spTree>
    <p:extLst>
      <p:ext uri="{BB962C8B-B14F-4D97-AF65-F5344CB8AC3E}">
        <p14:creationId xmlns:p14="http://schemas.microsoft.com/office/powerpoint/2010/main" val="375296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231232" y="1242558"/>
            <a:ext cx="6912768" cy="2308324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«… - наружный очерк предмета, внешнее очертание, вид, образ, стать. Изображение, очерк вещи, подобие»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1556792"/>
            <a:ext cx="3385638" cy="1015663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/>
                </a:solidFill>
              </a:rPr>
              <a:t>Фигура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408841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Загадки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из словаря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720" y="5353550"/>
            <a:ext cx="31787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Подсказка</a:t>
            </a:r>
            <a:r>
              <a:rPr lang="ru-RU" sz="4400" b="1" u="sng" dirty="0" smtClean="0">
                <a:solidFill>
                  <a:schemeClr val="bg1"/>
                </a:solidFill>
              </a:rPr>
              <a:t> Буква «Ф»</a:t>
            </a:r>
            <a:endParaRPr lang="ru-RU" sz="4400" b="1" u="sng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40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460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98162" y="1385960"/>
            <a:ext cx="7056784" cy="2554545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Как называется словарь, который помогает проверить правильность написания слов, узнать ударение?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84276" y="1340768"/>
            <a:ext cx="6984775" cy="1938992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/>
                </a:solidFill>
              </a:rPr>
              <a:t>Орфографический словарь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408841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Загадки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из словаря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624" y="1277933"/>
            <a:ext cx="4884918" cy="53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50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942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5736" y="116632"/>
            <a:ext cx="4536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anose="020B0602030504020204" pitchFamily="34" charset="0"/>
                <a:cs typeface="Lucida Sans Unicode" panose="020B0602030504020204" pitchFamily="34" charset="0"/>
              </a:rPr>
              <a:t>Список использованной литературы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2348880"/>
            <a:ext cx="8928992" cy="4401205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ru-RU" sz="1400" dirty="0"/>
              <a:t>1. </a:t>
            </a:r>
            <a:r>
              <a:rPr lang="ru-RU" sz="1400" dirty="0" err="1"/>
              <a:t>Бутина</a:t>
            </a:r>
            <a:r>
              <a:rPr lang="ru-RU" sz="1400" dirty="0"/>
              <a:t> А. Любопытные факты о словарях [Электронный ресурс] / А. </a:t>
            </a:r>
            <a:r>
              <a:rPr lang="ru-RU" sz="1400" dirty="0" err="1"/>
              <a:t>Бутина</a:t>
            </a:r>
            <a:r>
              <a:rPr lang="ru-RU" sz="1400" dirty="0"/>
              <a:t>. – Режим доступа : </a:t>
            </a:r>
            <a:r>
              <a:rPr lang="ru-RU" sz="1400" u="sng" dirty="0">
                <a:hlinkClick r:id="rId3"/>
              </a:rPr>
              <a:t>http://www.perensona23.ru/news/lyubopytnyye-fakty-o-slovaryakh.htm</a:t>
            </a:r>
            <a:r>
              <a:rPr lang="ru-RU" sz="1400" dirty="0"/>
              <a:t>, свободный.</a:t>
            </a:r>
            <a:endParaRPr lang="ru-RU" sz="1400" dirty="0"/>
          </a:p>
          <a:p>
            <a:r>
              <a:rPr lang="ru-RU" sz="1400" dirty="0"/>
              <a:t>2. Даль В.И. Толковый словарь русского языка. Современная версия. – М.: ЗАО Изд-во ЭКСМО-Пресс, 2000 – 736 с.</a:t>
            </a:r>
            <a:endParaRPr lang="ru-RU" sz="1400" dirty="0"/>
          </a:p>
          <a:p>
            <a:r>
              <a:rPr lang="ru-RU" sz="1400" dirty="0"/>
              <a:t>3. Даль В.И. Пословицы русского народа / В.И. Даль. – М.: ООО «Издательство АСТ»: ООО «Издательство </a:t>
            </a:r>
            <a:r>
              <a:rPr lang="ru-RU" sz="1400" dirty="0" err="1"/>
              <a:t>Астрель</a:t>
            </a:r>
            <a:r>
              <a:rPr lang="ru-RU" sz="1400" dirty="0"/>
              <a:t>», 2004. – 752 с.</a:t>
            </a:r>
            <a:endParaRPr lang="ru-RU" sz="1400" dirty="0"/>
          </a:p>
          <a:p>
            <a:r>
              <a:rPr lang="ru-RU" sz="1400" dirty="0"/>
              <a:t>4. Дмитриева Ю. Как и где рождаются словари  [Электронный ресурс] / Ю. Дмитриева. – Режим доступа : </a:t>
            </a:r>
            <a:r>
              <a:rPr lang="ru-RU" sz="1400" u="sng" dirty="0">
                <a:hlinkClick r:id="rId4"/>
              </a:rPr>
              <a:t>https://www.sites.google.com/site/kakigderozdautsaslovari/istoria-sozdania-slovarej</a:t>
            </a:r>
            <a:r>
              <a:rPr lang="ru-RU" sz="1400" dirty="0"/>
              <a:t>, свободный.</a:t>
            </a:r>
            <a:endParaRPr lang="ru-RU" sz="1400" dirty="0"/>
          </a:p>
          <a:p>
            <a:r>
              <a:rPr lang="ru-RU" sz="1400" dirty="0"/>
              <a:t>5. Пяткова О.Н. Вселенная в алфавитном порядке [Электронный ресурс] / О.Н. Пяткова. – Режим доступа : </a:t>
            </a:r>
            <a:r>
              <a:rPr lang="ru-RU" sz="1400" u="sng" dirty="0">
                <a:hlinkClick r:id="rId5"/>
              </a:rPr>
              <a:t>https://kopilka.edu-eao.ru/vselennaya-v-alfavitnom-poryadke-bibliotechnyj-urok-po-teme-znakomstvo-so-spravochnoj-literaturoj-4-klass/</a:t>
            </a:r>
            <a:r>
              <a:rPr lang="ru-RU" sz="1400" dirty="0"/>
              <a:t>, свободный.</a:t>
            </a:r>
            <a:endParaRPr lang="ru-RU" sz="1400" dirty="0"/>
          </a:p>
          <a:p>
            <a:r>
              <a:rPr lang="ru-RU" sz="1400" dirty="0"/>
              <a:t>6. Русская поэзия. Словарь. Стихотворение Самуила Маршака [Электронный ресурс]  /  Русская поэзия. – Режим доступа : </a:t>
            </a:r>
            <a:r>
              <a:rPr lang="ru-RU" sz="1400" u="sng" dirty="0">
                <a:hlinkClick r:id="rId6"/>
              </a:rPr>
              <a:t>https://rupoem.ru/marshak/userdnej-s-kazhdym.aspx</a:t>
            </a:r>
            <a:r>
              <a:rPr lang="ru-RU" sz="1400" u="sng" dirty="0"/>
              <a:t>, </a:t>
            </a:r>
            <a:r>
              <a:rPr lang="ru-RU" sz="1400" dirty="0"/>
              <a:t>свободный.</a:t>
            </a:r>
            <a:endParaRPr lang="ru-RU" sz="1400" dirty="0"/>
          </a:p>
          <a:p>
            <a:r>
              <a:rPr lang="ru-RU" sz="1400" dirty="0"/>
              <a:t>7. Словарь синонимов, антонимов и омонимов / сост. Т. В. Зеркальная ; ил. И. Карповой. – М. : </a:t>
            </a:r>
            <a:r>
              <a:rPr lang="ru-RU" sz="1400" dirty="0" err="1"/>
              <a:t>Эксмо</a:t>
            </a:r>
            <a:r>
              <a:rPr lang="ru-RU" sz="1400" dirty="0"/>
              <a:t>, 2011. – 272 с. : ил. – (Детский иллюстрированный словарь).</a:t>
            </a:r>
            <a:endParaRPr lang="ru-RU" sz="1400" dirty="0"/>
          </a:p>
          <a:p>
            <a:r>
              <a:rPr lang="ru-RU" sz="1400" dirty="0"/>
              <a:t>8. Фразеологический словарь / сост. Н. В. Томашевская ; ил. И. Ю. Карповой. – М. : </a:t>
            </a:r>
            <a:r>
              <a:rPr lang="ru-RU" sz="1400" dirty="0" err="1"/>
              <a:t>Эксмо</a:t>
            </a:r>
            <a:r>
              <a:rPr lang="ru-RU" sz="1400" dirty="0"/>
              <a:t>, 2010. – 256 с. – (Детский иллюстрированный словарь).</a:t>
            </a:r>
            <a:endParaRPr lang="ru-RU" sz="1400" dirty="0"/>
          </a:p>
          <a:p>
            <a:r>
              <a:rPr lang="ru-RU" sz="1400" dirty="0"/>
              <a:t>9. </a:t>
            </a:r>
            <a:r>
              <a:rPr lang="en-US" sz="1400" dirty="0"/>
              <a:t>L</a:t>
            </a:r>
            <a:r>
              <a:rPr lang="ru-RU" sz="1400" dirty="0"/>
              <a:t>earningapps.org  [Электронный ресурс]  / </a:t>
            </a:r>
            <a:r>
              <a:rPr lang="en-US" sz="1400" dirty="0"/>
              <a:t>L</a:t>
            </a:r>
            <a:r>
              <a:rPr lang="ru-RU" sz="1400" dirty="0"/>
              <a:t>earningapps.org. – Режим доступа : </a:t>
            </a:r>
            <a:r>
              <a:rPr lang="ru-RU" sz="1400" u="sng" dirty="0">
                <a:hlinkClick r:id="rId7"/>
              </a:rPr>
              <a:t>https://learningapps.org/display?v=pirmhtt8k19</a:t>
            </a:r>
            <a:r>
              <a:rPr lang="ru-RU" sz="1400" dirty="0"/>
              <a:t>, свободный.</a:t>
            </a:r>
            <a:endParaRPr lang="ru-RU" sz="1400" dirty="0"/>
          </a:p>
          <a:p>
            <a:r>
              <a:rPr lang="ru-RU" sz="1400" dirty="0"/>
              <a:t>10. </a:t>
            </a:r>
            <a:r>
              <a:rPr lang="en-US" sz="1400" dirty="0" err="1"/>
              <a:t>Pixabay</a:t>
            </a:r>
            <a:r>
              <a:rPr lang="ru-RU" sz="1400" dirty="0"/>
              <a:t>.</a:t>
            </a:r>
            <a:r>
              <a:rPr lang="en-US" sz="1400" dirty="0"/>
              <a:t>com</a:t>
            </a:r>
            <a:r>
              <a:rPr lang="ru-RU" sz="1400" dirty="0"/>
              <a:t>  [Электронный ресурс]  / </a:t>
            </a:r>
            <a:r>
              <a:rPr lang="en-US" sz="1400" dirty="0" err="1"/>
              <a:t>Pixabay</a:t>
            </a:r>
            <a:r>
              <a:rPr lang="ru-RU" sz="1400" dirty="0"/>
              <a:t>.</a:t>
            </a:r>
            <a:r>
              <a:rPr lang="en-US" sz="1400" dirty="0"/>
              <a:t>com</a:t>
            </a:r>
            <a:r>
              <a:rPr lang="ru-RU" sz="1400" dirty="0"/>
              <a:t> – Режим доступа</a:t>
            </a:r>
            <a:endParaRPr lang="ru-RU" sz="1400" dirty="0"/>
          </a:p>
          <a:p>
            <a:r>
              <a:rPr lang="en-US" sz="1400" u="sng" dirty="0">
                <a:hlinkClick r:id="rId8"/>
              </a:rPr>
              <a:t>https</a:t>
            </a:r>
            <a:r>
              <a:rPr lang="ru-RU" sz="1400" u="sng" dirty="0">
                <a:hlinkClick r:id="rId8"/>
              </a:rPr>
              <a:t>://</a:t>
            </a:r>
            <a:r>
              <a:rPr lang="en-US" sz="1400" u="sng" dirty="0" err="1">
                <a:hlinkClick r:id="rId8"/>
              </a:rPr>
              <a:t>pixabay</a:t>
            </a:r>
            <a:r>
              <a:rPr lang="ru-RU" sz="1400" u="sng" dirty="0">
                <a:hlinkClick r:id="rId8"/>
              </a:rPr>
              <a:t>.</a:t>
            </a:r>
            <a:r>
              <a:rPr lang="en-US" sz="1400" u="sng" dirty="0">
                <a:hlinkClick r:id="rId8"/>
              </a:rPr>
              <a:t>com</a:t>
            </a:r>
            <a:r>
              <a:rPr lang="ru-RU" sz="1400" u="sng" dirty="0">
                <a:hlinkClick r:id="rId8"/>
              </a:rPr>
              <a:t>/</a:t>
            </a:r>
            <a:r>
              <a:rPr lang="en-US" sz="1400" u="sng" dirty="0" err="1">
                <a:hlinkClick r:id="rId8"/>
              </a:rPr>
              <a:t>ru</a:t>
            </a:r>
            <a:r>
              <a:rPr lang="ru-RU" sz="1400" u="sng" dirty="0">
                <a:hlinkClick r:id="rId8"/>
              </a:rPr>
              <a:t>/</a:t>
            </a:r>
            <a:r>
              <a:rPr lang="en-US" sz="1400" u="sng" dirty="0">
                <a:hlinkClick r:id="rId8"/>
              </a:rPr>
              <a:t>images</a:t>
            </a:r>
            <a:r>
              <a:rPr lang="ru-RU" sz="1400" u="sng" dirty="0">
                <a:hlinkClick r:id="rId8"/>
              </a:rPr>
              <a:t>/</a:t>
            </a:r>
            <a:r>
              <a:rPr lang="en-US" sz="1400" u="sng" dirty="0">
                <a:hlinkClick r:id="rId8"/>
              </a:rPr>
              <a:t>search</a:t>
            </a:r>
            <a:r>
              <a:rPr lang="ru-RU" sz="1400" u="sng" dirty="0">
                <a:hlinkClick r:id="rId8"/>
              </a:rPr>
              <a:t>/%</a:t>
            </a:r>
            <a:r>
              <a:rPr lang="en-US" sz="1400" u="sng" dirty="0">
                <a:hlinkClick r:id="rId8"/>
              </a:rPr>
              <a:t>D</a:t>
            </a:r>
            <a:r>
              <a:rPr lang="ru-RU" sz="1400" u="sng" dirty="0">
                <a:hlinkClick r:id="rId8"/>
              </a:rPr>
              <a:t>0%</a:t>
            </a:r>
            <a:r>
              <a:rPr lang="en-US" sz="1400" u="sng" dirty="0">
                <a:hlinkClick r:id="rId8"/>
              </a:rPr>
              <a:t>BA</a:t>
            </a:r>
            <a:r>
              <a:rPr lang="ru-RU" sz="1400" u="sng" dirty="0">
                <a:hlinkClick r:id="rId8"/>
              </a:rPr>
              <a:t>%</a:t>
            </a:r>
            <a:r>
              <a:rPr lang="en-US" sz="1400" u="sng" dirty="0">
                <a:hlinkClick r:id="rId8"/>
              </a:rPr>
              <a:t>D</a:t>
            </a:r>
            <a:r>
              <a:rPr lang="ru-RU" sz="1400" u="sng" dirty="0">
                <a:hlinkClick r:id="rId8"/>
              </a:rPr>
              <a:t>0%</a:t>
            </a:r>
            <a:r>
              <a:rPr lang="en-US" sz="1400" u="sng" dirty="0">
                <a:hlinkClick r:id="rId8"/>
              </a:rPr>
              <a:t>BD</a:t>
            </a:r>
            <a:r>
              <a:rPr lang="ru-RU" sz="1400" u="sng" dirty="0">
                <a:hlinkClick r:id="rId8"/>
              </a:rPr>
              <a:t>%</a:t>
            </a:r>
            <a:r>
              <a:rPr lang="en-US" sz="1400" u="sng" dirty="0">
                <a:hlinkClick r:id="rId8"/>
              </a:rPr>
              <a:t>D</a:t>
            </a:r>
            <a:r>
              <a:rPr lang="ru-RU" sz="1400" u="sng" dirty="0">
                <a:hlinkClick r:id="rId8"/>
              </a:rPr>
              <a:t>0%</a:t>
            </a:r>
            <a:r>
              <a:rPr lang="en-US" sz="1400" u="sng" dirty="0">
                <a:hlinkClick r:id="rId8"/>
              </a:rPr>
              <a:t>B</a:t>
            </a:r>
            <a:r>
              <a:rPr lang="ru-RU" sz="1400" u="sng" dirty="0">
                <a:hlinkClick r:id="rId8"/>
              </a:rPr>
              <a:t>8%</a:t>
            </a:r>
            <a:r>
              <a:rPr lang="en-US" sz="1400" u="sng" dirty="0">
                <a:hlinkClick r:id="rId8"/>
              </a:rPr>
              <a:t>D</a:t>
            </a:r>
            <a:r>
              <a:rPr lang="ru-RU" sz="1400" u="sng" dirty="0">
                <a:hlinkClick r:id="rId8"/>
              </a:rPr>
              <a:t>0%</a:t>
            </a:r>
            <a:r>
              <a:rPr lang="en-US" sz="1400" u="sng" dirty="0">
                <a:hlinkClick r:id="rId8"/>
              </a:rPr>
              <a:t>B</a:t>
            </a:r>
            <a:r>
              <a:rPr lang="ru-RU" sz="1400" u="sng" dirty="0">
                <a:hlinkClick r:id="rId8"/>
              </a:rPr>
              <a:t>3%</a:t>
            </a:r>
            <a:r>
              <a:rPr lang="en-US" sz="1400" u="sng" dirty="0">
                <a:hlinkClick r:id="rId8"/>
              </a:rPr>
              <a:t>D</a:t>
            </a:r>
            <a:r>
              <a:rPr lang="ru-RU" sz="1400" u="sng" dirty="0">
                <a:hlinkClick r:id="rId8"/>
              </a:rPr>
              <a:t>0%</a:t>
            </a:r>
            <a:r>
              <a:rPr lang="en-US" sz="1400" u="sng" dirty="0">
                <a:hlinkClick r:id="rId8"/>
              </a:rPr>
              <a:t>B</a:t>
            </a:r>
            <a:r>
              <a:rPr lang="ru-RU" sz="1400" u="sng" dirty="0">
                <a:hlinkClick r:id="rId8"/>
              </a:rPr>
              <a:t>8/</a:t>
            </a:r>
            <a:r>
              <a:rPr lang="ru-RU" sz="1400" dirty="0"/>
              <a:t>, </a:t>
            </a:r>
            <a:r>
              <a:rPr lang="ru-RU" sz="1400" dirty="0" smtClean="0"/>
              <a:t>свободный</a:t>
            </a:r>
            <a:r>
              <a:rPr lang="ru-RU" sz="1300" dirty="0"/>
              <a:t>.</a:t>
            </a:r>
            <a:endParaRPr lang="ru-RU" sz="1300" dirty="0"/>
          </a:p>
        </p:txBody>
      </p:sp>
    </p:spTree>
    <p:extLst>
      <p:ext uri="{BB962C8B-B14F-4D97-AF65-F5344CB8AC3E}">
        <p14:creationId xmlns:p14="http://schemas.microsoft.com/office/powerpoint/2010/main" val="29013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7915" y="1412776"/>
            <a:ext cx="6552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bg1"/>
                </a:solidFill>
                <a:latin typeface="Lucida Console" panose="020B0609040504020204" pitchFamily="49" charset="0"/>
              </a:rPr>
              <a:t>Спасибо!</a:t>
            </a:r>
            <a:endParaRPr lang="ru-RU" sz="9600" b="1" dirty="0">
              <a:solidFill>
                <a:schemeClr val="bg1"/>
              </a:solidFill>
              <a:latin typeface="Lucida Console" panose="020B06090405040202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7784" y="116632"/>
            <a:ext cx="6408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</a:rPr>
              <a:t>Муниципальное автономное общеобразовательное учреждение средняя общеобразовательная школа №1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</a:rPr>
              <a:t> п.г.т. Забайкальск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4008" y="631335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</a:rPr>
              <a:t>Педагог-библиотекарь Кузьменко И.А. </a:t>
            </a:r>
          </a:p>
        </p:txBody>
      </p:sp>
    </p:spTree>
    <p:extLst>
      <p:ext uri="{BB962C8B-B14F-4D97-AF65-F5344CB8AC3E}">
        <p14:creationId xmlns:p14="http://schemas.microsoft.com/office/powerpoint/2010/main" val="151535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28439" y="116632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anose="020B0602030504020204" pitchFamily="34" charset="0"/>
                <a:cs typeface="Lucida Sans Unicode" panose="020B0602030504020204" pitchFamily="34" charset="0"/>
              </a:rPr>
              <a:t>Правила игры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2708920"/>
            <a:ext cx="8424936" cy="4093428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ru-RU" sz="2600" dirty="0">
                <a:solidFill>
                  <a:schemeClr val="bg1"/>
                </a:solidFill>
              </a:rPr>
              <a:t>В каждой категории по пять вопросов, каждый вопрос имеет свою «стоимость», чем сложнее вопрос, тем большее количество баллов ему соответствует. 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</a:rPr>
              <a:t>	В </a:t>
            </a:r>
            <a:r>
              <a:rPr lang="ru-RU" sz="2600" dirty="0">
                <a:solidFill>
                  <a:schemeClr val="bg1"/>
                </a:solidFill>
              </a:rPr>
              <a:t>случае верного ответа на счет команды поступает количество баллов, соответствующее стоимости вопроса, и команда получает право выбора следующего вопроса. </a:t>
            </a:r>
          </a:p>
          <a:p>
            <a:pPr algn="just"/>
            <a:r>
              <a:rPr lang="ru-RU" sz="2600" dirty="0" smtClean="0">
                <a:solidFill>
                  <a:schemeClr val="bg1"/>
                </a:solidFill>
              </a:rPr>
              <a:t>	Если </a:t>
            </a:r>
            <a:r>
              <a:rPr lang="ru-RU" sz="2600" dirty="0">
                <a:solidFill>
                  <a:schemeClr val="bg1"/>
                </a:solidFill>
              </a:rPr>
              <a:t>дан неправильный ответ, то право ответить на этот вопрос переходит к другой команде. Победителем игры объявляется тот, кто  набрал наибольшую сумму очков</a:t>
            </a:r>
            <a:r>
              <a:rPr lang="ru-RU" sz="2600" dirty="0" smtClean="0">
                <a:solidFill>
                  <a:schemeClr val="bg1"/>
                </a:solidFill>
              </a:rPr>
              <a:t>.</a:t>
            </a:r>
            <a:endParaRPr lang="ru-RU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64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9712" y="116632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Кроссворд</a:t>
            </a:r>
            <a:endParaRPr lang="ru-RU" sz="4000" b="1" dirty="0">
              <a:solidFill>
                <a:schemeClr val="bg1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624" y="2636912"/>
            <a:ext cx="3530744" cy="3542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11807" y="6381327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u="sng" dirty="0">
                <a:hlinkClick r:id="rId4"/>
              </a:rPr>
              <a:t>https://learningapps.org/display?v=pirmhtt8k19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685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51110" y="116632"/>
            <a:ext cx="5517234" cy="70788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ucida Sans Unicode" panose="020B0602030504020204" pitchFamily="34" charset="0"/>
                <a:cs typeface="Lucida Sans Unicode" panose="020B0602030504020204" pitchFamily="34" charset="0"/>
              </a:rPr>
              <a:t>Выбери категорию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2348880"/>
            <a:ext cx="2736304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Фразеологический словарь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0273" y="3501008"/>
            <a:ext cx="2433898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Словарь омонимов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7951" y="4648942"/>
            <a:ext cx="2433899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Пословицы русского народа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0273" y="5827663"/>
            <a:ext cx="2433899" cy="830997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Загадки из словаря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4731" y="812030"/>
            <a:ext cx="2433899" cy="1200329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bg1"/>
                </a:solidFill>
              </a:rPr>
              <a:t>Из истории возникновения словарей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rId3" action="ppaction://hlinksldjump"/>
          </p:cNvPr>
          <p:cNvSpPr txBox="1"/>
          <p:nvPr/>
        </p:nvSpPr>
        <p:spPr>
          <a:xfrm>
            <a:off x="3275202" y="996695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10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19" name="TextBox 18">
            <a:hlinkClick r:id="rId4" action="ppaction://hlinksldjump"/>
          </p:cNvPr>
          <p:cNvSpPr txBox="1"/>
          <p:nvPr/>
        </p:nvSpPr>
        <p:spPr>
          <a:xfrm>
            <a:off x="6804248" y="996695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tx2"/>
                </a:solidFill>
              </a:rPr>
              <a:t>4</a:t>
            </a:r>
            <a:r>
              <a:rPr lang="ru-RU" sz="4800" b="1" dirty="0" smtClean="0">
                <a:solidFill>
                  <a:schemeClr val="tx2"/>
                </a:solidFill>
              </a:rPr>
              <a:t>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hlinkClick r:id="rId5" action="ppaction://hlinksldjump"/>
          </p:cNvPr>
          <p:cNvSpPr txBox="1"/>
          <p:nvPr/>
        </p:nvSpPr>
        <p:spPr>
          <a:xfrm>
            <a:off x="7884368" y="996695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50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hlinkClick r:id="rId6" action="ppaction://hlinksldjump"/>
          </p:cNvPr>
          <p:cNvSpPr txBox="1"/>
          <p:nvPr/>
        </p:nvSpPr>
        <p:spPr>
          <a:xfrm>
            <a:off x="5678465" y="992229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tx2"/>
                </a:solidFill>
              </a:rPr>
              <a:t>3</a:t>
            </a:r>
            <a:r>
              <a:rPr lang="ru-RU" sz="4800" b="1" dirty="0" smtClean="0">
                <a:solidFill>
                  <a:schemeClr val="tx2"/>
                </a:solidFill>
              </a:rPr>
              <a:t>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25" name="TextBox 24">
            <a:hlinkClick r:id="rId7" action="ppaction://hlinksldjump"/>
          </p:cNvPr>
          <p:cNvSpPr txBox="1"/>
          <p:nvPr/>
        </p:nvSpPr>
        <p:spPr>
          <a:xfrm>
            <a:off x="4486613" y="996695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20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40" name="TextBox 39">
            <a:hlinkClick r:id="rId8" action="ppaction://hlinksldjump"/>
          </p:cNvPr>
          <p:cNvSpPr txBox="1"/>
          <p:nvPr/>
        </p:nvSpPr>
        <p:spPr>
          <a:xfrm>
            <a:off x="3275202" y="5837234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10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41" name="TextBox 40">
            <a:hlinkClick r:id="rId9" action="ppaction://hlinksldjump"/>
          </p:cNvPr>
          <p:cNvSpPr txBox="1"/>
          <p:nvPr/>
        </p:nvSpPr>
        <p:spPr>
          <a:xfrm>
            <a:off x="3303238" y="4635101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10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42" name="TextBox 41">
            <a:hlinkClick r:id="rId10" action="ppaction://hlinksldjump"/>
          </p:cNvPr>
          <p:cNvSpPr txBox="1"/>
          <p:nvPr/>
        </p:nvSpPr>
        <p:spPr>
          <a:xfrm>
            <a:off x="3278086" y="3521971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10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43" name="TextBox 42">
            <a:hlinkClick r:id="rId11" action="ppaction://hlinksldjump"/>
          </p:cNvPr>
          <p:cNvSpPr txBox="1"/>
          <p:nvPr/>
        </p:nvSpPr>
        <p:spPr>
          <a:xfrm>
            <a:off x="3303238" y="2350787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10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44" name="TextBox 43">
            <a:hlinkClick r:id="rId12" action="ppaction://hlinksldjump"/>
          </p:cNvPr>
          <p:cNvSpPr txBox="1"/>
          <p:nvPr/>
        </p:nvSpPr>
        <p:spPr>
          <a:xfrm>
            <a:off x="4462056" y="5850905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20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45" name="TextBox 44">
            <a:hlinkClick r:id="rId13" action="ppaction://hlinksldjump"/>
          </p:cNvPr>
          <p:cNvSpPr txBox="1"/>
          <p:nvPr/>
        </p:nvSpPr>
        <p:spPr>
          <a:xfrm>
            <a:off x="4462056" y="4655879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20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46" name="TextBox 45">
            <a:hlinkClick r:id="rId14" action="ppaction://hlinksldjump"/>
          </p:cNvPr>
          <p:cNvSpPr txBox="1"/>
          <p:nvPr/>
        </p:nvSpPr>
        <p:spPr>
          <a:xfrm>
            <a:off x="4462056" y="3521971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20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47" name="TextBox 46">
            <a:hlinkClick r:id="rId15" action="ppaction://hlinksldjump"/>
          </p:cNvPr>
          <p:cNvSpPr txBox="1"/>
          <p:nvPr/>
        </p:nvSpPr>
        <p:spPr>
          <a:xfrm>
            <a:off x="4473056" y="2376935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20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48" name="TextBox 47">
            <a:hlinkClick r:id="rId16" action="ppaction://hlinksldjump"/>
          </p:cNvPr>
          <p:cNvSpPr txBox="1"/>
          <p:nvPr/>
        </p:nvSpPr>
        <p:spPr>
          <a:xfrm>
            <a:off x="5678465" y="5837233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30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49" name="TextBox 48">
            <a:hlinkClick r:id="rId17" action="ppaction://hlinksldjump"/>
          </p:cNvPr>
          <p:cNvSpPr txBox="1"/>
          <p:nvPr/>
        </p:nvSpPr>
        <p:spPr>
          <a:xfrm>
            <a:off x="5678465" y="466281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30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50" name="TextBox 49">
            <a:hlinkClick r:id="rId18" action="ppaction://hlinksldjump"/>
          </p:cNvPr>
          <p:cNvSpPr txBox="1"/>
          <p:nvPr/>
        </p:nvSpPr>
        <p:spPr>
          <a:xfrm>
            <a:off x="5673351" y="3521971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30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51" name="TextBox 50">
            <a:hlinkClick r:id="rId19" action="ppaction://hlinksldjump"/>
          </p:cNvPr>
          <p:cNvSpPr txBox="1"/>
          <p:nvPr/>
        </p:nvSpPr>
        <p:spPr>
          <a:xfrm>
            <a:off x="5623624" y="2376934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30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52" name="TextBox 51">
            <a:hlinkClick r:id="rId20" action="ppaction://hlinksldjump"/>
          </p:cNvPr>
          <p:cNvSpPr txBox="1"/>
          <p:nvPr/>
        </p:nvSpPr>
        <p:spPr>
          <a:xfrm>
            <a:off x="6870732" y="5837232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40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53" name="TextBox 52">
            <a:hlinkClick r:id="rId21" action="ppaction://hlinksldjump"/>
          </p:cNvPr>
          <p:cNvSpPr txBox="1"/>
          <p:nvPr/>
        </p:nvSpPr>
        <p:spPr>
          <a:xfrm>
            <a:off x="6823117" y="4683598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40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54" name="TextBox 53">
            <a:hlinkClick r:id="rId22" action="ppaction://hlinksldjump"/>
          </p:cNvPr>
          <p:cNvSpPr txBox="1"/>
          <p:nvPr/>
        </p:nvSpPr>
        <p:spPr>
          <a:xfrm>
            <a:off x="6798080" y="3532543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40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55" name="TextBox 54">
            <a:hlinkClick r:id="rId23" action="ppaction://hlinksldjump"/>
          </p:cNvPr>
          <p:cNvSpPr txBox="1"/>
          <p:nvPr/>
        </p:nvSpPr>
        <p:spPr>
          <a:xfrm>
            <a:off x="6804248" y="2376933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40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56" name="TextBox 55">
            <a:hlinkClick r:id="rId24" action="ppaction://hlinksldjump"/>
          </p:cNvPr>
          <p:cNvSpPr txBox="1"/>
          <p:nvPr/>
        </p:nvSpPr>
        <p:spPr>
          <a:xfrm>
            <a:off x="8036768" y="5837231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50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57" name="TextBox 56">
            <a:hlinkClick r:id="rId25" action="ppaction://hlinksldjump"/>
          </p:cNvPr>
          <p:cNvSpPr txBox="1"/>
          <p:nvPr/>
        </p:nvSpPr>
        <p:spPr>
          <a:xfrm>
            <a:off x="8036768" y="4711317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50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58" name="TextBox 57">
            <a:hlinkClick r:id="rId26" action="ppaction://hlinksldjump"/>
          </p:cNvPr>
          <p:cNvSpPr txBox="1"/>
          <p:nvPr/>
        </p:nvSpPr>
        <p:spPr>
          <a:xfrm>
            <a:off x="7995655" y="3532724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50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59" name="TextBox 58">
            <a:hlinkClick r:id="rId27" action="ppaction://hlinksldjump"/>
          </p:cNvPr>
          <p:cNvSpPr txBox="1"/>
          <p:nvPr/>
        </p:nvSpPr>
        <p:spPr>
          <a:xfrm>
            <a:off x="8002357" y="239797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50</a:t>
            </a:r>
            <a:endParaRPr lang="ru-RU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96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22" grpId="0" animBg="1"/>
      <p:bldP spid="23" grpId="0" animBg="1"/>
      <p:bldP spid="25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10</a:t>
            </a:r>
            <a:endParaRPr lang="ru-RU" sz="4800" b="1" dirty="0">
              <a:solidFill>
                <a:schemeClr val="tx2"/>
              </a:solidFill>
            </a:endParaRPr>
          </a:p>
        </p:txBody>
      </p:sp>
      <p:pic>
        <p:nvPicPr>
          <p:cNvPr id="1029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55976" y="1359273"/>
            <a:ext cx="4417834" cy="2554545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Кто является создателем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«Толкового словаря живого великорусского языка»?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16226" y="1205385"/>
            <a:ext cx="50405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/>
                </a:solidFill>
              </a:rPr>
              <a:t>Владимир </a:t>
            </a:r>
          </a:p>
          <a:p>
            <a:pPr algn="ctr"/>
            <a:r>
              <a:rPr lang="ru-RU" sz="6000" b="1" dirty="0" smtClean="0">
                <a:solidFill>
                  <a:schemeClr val="accent2"/>
                </a:solidFill>
              </a:rPr>
              <a:t>Иванович </a:t>
            </a:r>
          </a:p>
          <a:p>
            <a:pPr algn="ctr"/>
            <a:r>
              <a:rPr lang="ru-RU" sz="6000" b="1" dirty="0" smtClean="0">
                <a:solidFill>
                  <a:schemeClr val="accent2"/>
                </a:solidFill>
              </a:rPr>
              <a:t>Даль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49095"/>
            <a:ext cx="2433899" cy="1200329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bg1"/>
                </a:solidFill>
              </a:rPr>
              <a:t>Из истории возникновения словарей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416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20</a:t>
            </a:r>
            <a:endParaRPr lang="ru-RU" sz="4800" b="1" dirty="0">
              <a:solidFill>
                <a:schemeClr val="tx2"/>
              </a:solidFill>
            </a:endParaRPr>
          </a:p>
        </p:txBody>
      </p:sp>
      <p:pic>
        <p:nvPicPr>
          <p:cNvPr id="4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32040" y="2060848"/>
            <a:ext cx="3932474" cy="2062103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Где был создан самый первый словарь в истории человечества?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040" y="2045986"/>
            <a:ext cx="4032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/>
                </a:solidFill>
              </a:rPr>
              <a:t>Китай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349095"/>
            <a:ext cx="2433899" cy="1200329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bg1"/>
                </a:solidFill>
              </a:rPr>
              <a:t>Из истории возникновения словарей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138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740352" y="349096"/>
            <a:ext cx="864096" cy="830997"/>
          </a:xfrm>
          <a:prstGeom prst="rect">
            <a:avLst/>
          </a:prstGeom>
          <a:solidFill>
            <a:schemeClr val="tx2">
              <a:lumMod val="20000"/>
              <a:lumOff val="80000"/>
              <a:alpha val="7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30</a:t>
            </a:r>
            <a:endParaRPr lang="ru-RU" sz="4800" b="1" dirty="0">
              <a:solidFill>
                <a:schemeClr val="tx2"/>
              </a:solidFill>
            </a:endParaRPr>
          </a:p>
        </p:txBody>
      </p:sp>
      <p:pic>
        <p:nvPicPr>
          <p:cNvPr id="4" name="Picture 5" descr="http://de.fordesigner.com/imguploads/Image/cjbc/zcool/png20080526/1211808029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6" y="5373216"/>
            <a:ext cx="1219200" cy="1219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60168" y="1725620"/>
            <a:ext cx="4350149" cy="2554545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Сколько лет создавался «Толковый словарь живого великорусского языка»?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60168" y="1725620"/>
            <a:ext cx="43667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2"/>
                </a:solidFill>
              </a:rPr>
              <a:t>Больше </a:t>
            </a:r>
          </a:p>
          <a:p>
            <a:pPr algn="ctr"/>
            <a:r>
              <a:rPr lang="ru-RU" sz="6000" b="1" dirty="0" smtClean="0">
                <a:solidFill>
                  <a:schemeClr val="accent2"/>
                </a:solidFill>
              </a:rPr>
              <a:t>50 лет</a:t>
            </a:r>
            <a:endParaRPr lang="ru-RU" sz="6000" b="1" dirty="0">
              <a:solidFill>
                <a:schemeClr val="accent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349095"/>
            <a:ext cx="2433899" cy="1200329"/>
          </a:xfrm>
          <a:prstGeom prst="rect">
            <a:avLst/>
          </a:prstGeom>
          <a:solidFill>
            <a:schemeClr val="tx2">
              <a:lumMod val="60000"/>
              <a:lumOff val="40000"/>
              <a:alpha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bg1"/>
                </a:solidFill>
              </a:rPr>
              <a:t>Из истории возникновения словарей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11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1843</TotalTime>
  <Words>1048</Words>
  <Application>Microsoft Office PowerPoint</Application>
  <PresentationFormat>Экран (4:3)</PresentationFormat>
  <Paragraphs>211</Paragraphs>
  <Slides>33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IRO-1</dc:creator>
  <cp:lastModifiedBy>zabedu-1</cp:lastModifiedBy>
  <cp:revision>97</cp:revision>
  <dcterms:created xsi:type="dcterms:W3CDTF">2018-12-10T00:13:11Z</dcterms:created>
  <dcterms:modified xsi:type="dcterms:W3CDTF">2019-11-11T06:47:31Z</dcterms:modified>
</cp:coreProperties>
</file>